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Epilogue" panose="020B0604020202020204" charset="0"/>
      <p:regular r:id="rId21"/>
      <p:bold r:id="rId22"/>
      <p:italic r:id="rId23"/>
      <p:boldItalic r:id="rId24"/>
    </p:embeddedFont>
    <p:embeddedFont>
      <p:font typeface="Epilogue Medium" panose="020B0604020202020204" charset="0"/>
      <p:regular r:id="rId25"/>
      <p:bold r:id="rId26"/>
      <p:italic r:id="rId27"/>
      <p:boldItalic r:id="rId28"/>
    </p:embeddedFont>
    <p:embeddedFont>
      <p:font typeface="Epilogue SemiBold" panose="020B0604020202020204" charset="0"/>
      <p:regular r:id="rId29"/>
      <p:bold r:id="rId30"/>
      <p:italic r:id="rId31"/>
      <p:boldItalic r:id="rId32"/>
    </p:embeddedFont>
    <p:embeddedFont>
      <p:font typeface="Sora" panose="020B0604020202020204" charset="0"/>
      <p:regular r:id="rId33"/>
      <p:bold r:id="rId34"/>
    </p:embeddedFont>
    <p:embeddedFont>
      <p:font typeface="Sora Medium" panose="020B0604020202020204" charset="0"/>
      <p:regular r:id="rId35"/>
      <p:bold r:id="rId36"/>
    </p:embeddedFont>
    <p:embeddedFont>
      <p:font typeface="Sora SemiBo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presProps" Target="pres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ca2d2afb1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ca2d2afb1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ca2d2afb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ca2d2afb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570684" y="2284065"/>
            <a:ext cx="505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10B981"/>
                </a:solidFill>
                <a:latin typeface="Epilogue"/>
                <a:ea typeface="Epilogue"/>
                <a:cs typeface="Epilogue"/>
                <a:sym typeface="Epilogue"/>
              </a:rPr>
              <a:t>Streami</a:t>
            </a:r>
            <a:r>
              <a:rPr lang="en-US" sz="6000" b="1" i="0" u="none" strike="noStrike" cap="none">
                <a:solidFill>
                  <a:srgbClr val="10B981"/>
                </a:solidFill>
                <a:latin typeface="Epilogue"/>
                <a:ea typeface="Epilogue"/>
                <a:cs typeface="Epilogue"/>
                <a:sym typeface="Epilogue"/>
              </a:rPr>
              <a:t>fy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3690937" y="3255615"/>
            <a:ext cx="481012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 b="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One Platform. All Your Streaming.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690975" y="4573065"/>
            <a:ext cx="4930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71717A"/>
                </a:solidFill>
                <a:latin typeface="Sora"/>
                <a:ea typeface="Sora"/>
                <a:cs typeface="Sora"/>
                <a:sym typeface="Sora"/>
              </a:rPr>
              <a:t>Development Cycle: 10 Days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962025" y="3814762"/>
            <a:ext cx="10267950" cy="38100"/>
          </a:xfrm>
          <a:prstGeom prst="rect">
            <a:avLst/>
          </a:prstGeom>
          <a:solidFill>
            <a:srgbClr val="3F3F4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902984" y="4167187"/>
            <a:ext cx="2479684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Day 1-3</a:t>
            </a:r>
            <a:endParaRPr/>
          </a:p>
        </p:txBody>
      </p:sp>
      <p:sp>
        <p:nvSpPr>
          <p:cNvPr id="195" name="Google Shape;195;p22"/>
          <p:cNvSpPr txBox="1"/>
          <p:nvPr/>
        </p:nvSpPr>
        <p:spPr>
          <a:xfrm>
            <a:off x="962025" y="4500562"/>
            <a:ext cx="2361604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FOUNDATION</a:t>
            </a:r>
            <a:endParaRPr/>
          </a:p>
        </p:txBody>
      </p:sp>
      <p:sp>
        <p:nvSpPr>
          <p:cNvPr id="196" name="Google Shape;196;p22"/>
          <p:cNvSpPr txBox="1"/>
          <p:nvPr/>
        </p:nvSpPr>
        <p:spPr>
          <a:xfrm>
            <a:off x="962025" y="4791967"/>
            <a:ext cx="2361604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Requirement analysis, initial database architecture design, and environment setup.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3538433" y="2001440"/>
            <a:ext cx="2479684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Day 4-6</a:t>
            </a:r>
            <a:endParaRPr/>
          </a:p>
        </p:txBody>
      </p:sp>
      <p:sp>
        <p:nvSpPr>
          <p:cNvPr id="198" name="Google Shape;198;p22"/>
          <p:cNvSpPr txBox="1"/>
          <p:nvPr/>
        </p:nvSpPr>
        <p:spPr>
          <a:xfrm>
            <a:off x="3597473" y="2334815"/>
            <a:ext cx="2361604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BACKEND CORE</a:t>
            </a:r>
            <a:endParaRPr/>
          </a:p>
        </p:txBody>
      </p:sp>
      <p:sp>
        <p:nvSpPr>
          <p:cNvPr id="199" name="Google Shape;199;p22"/>
          <p:cNvSpPr txBox="1"/>
          <p:nvPr/>
        </p:nvSpPr>
        <p:spPr>
          <a:xfrm>
            <a:off x="3597473" y="2626221"/>
            <a:ext cx="2361604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Django API development, OTP authentication flow, and database integration.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6173881" y="4167187"/>
            <a:ext cx="2479684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Day 7-8</a:t>
            </a:r>
            <a:endParaRPr/>
          </a:p>
        </p:txBody>
      </p:sp>
      <p:sp>
        <p:nvSpPr>
          <p:cNvPr id="201" name="Google Shape;201;p22"/>
          <p:cNvSpPr txBox="1"/>
          <p:nvPr/>
        </p:nvSpPr>
        <p:spPr>
          <a:xfrm>
            <a:off x="6232921" y="4500562"/>
            <a:ext cx="2361604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MEDIA &amp; UI</a:t>
            </a:r>
            <a:endParaRPr/>
          </a:p>
        </p:txBody>
      </p:sp>
      <p:sp>
        <p:nvSpPr>
          <p:cNvPr id="202" name="Google Shape;202;p22"/>
          <p:cNvSpPr txBox="1"/>
          <p:nvPr/>
        </p:nvSpPr>
        <p:spPr>
          <a:xfrm>
            <a:off x="6232921" y="4791967"/>
            <a:ext cx="2361604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Frontend integration, responsive UI design, and Cloudinary API configuration.</a:t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8809330" y="1757660"/>
            <a:ext cx="2479684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Day 9-10</a:t>
            </a:r>
            <a:endParaRPr/>
          </a:p>
        </p:txBody>
      </p:sp>
      <p:sp>
        <p:nvSpPr>
          <p:cNvPr id="204" name="Google Shape;204;p22"/>
          <p:cNvSpPr txBox="1"/>
          <p:nvPr/>
        </p:nvSpPr>
        <p:spPr>
          <a:xfrm>
            <a:off x="8868370" y="2091035"/>
            <a:ext cx="2361604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FINALIZATION</a:t>
            </a:r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8868370" y="2382440"/>
            <a:ext cx="2361604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Subscription validation testing, end-to-end debugging, and documentation.</a:t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2028527" y="371951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18181B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4663975" y="371951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18181B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7299424" y="371951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18181B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9934872" y="3719512"/>
            <a:ext cx="228600" cy="228600"/>
          </a:xfrm>
          <a:prstGeom prst="roundRect">
            <a:avLst>
              <a:gd name="adj" fmla="val 50000"/>
            </a:avLst>
          </a:prstGeom>
          <a:solidFill>
            <a:srgbClr val="18181B"/>
          </a:solidFill>
          <a:ln w="38100" cap="flat" cmpd="sng">
            <a:solidFill>
              <a:srgbClr val="3B82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10-Day Implementation Plan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34778"/>
            <a:ext cx="5276850" cy="359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2034778"/>
            <a:ext cx="5276850" cy="359791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/>
        </p:nvSpPr>
        <p:spPr>
          <a:xfrm>
            <a:off x="971550" y="2425303"/>
            <a:ext cx="472059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Architecture &amp; Backend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971550" y="2834878"/>
            <a:ext cx="449580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Member 1 </a:t>
            </a:r>
            <a:r>
              <a:rPr lang="en-US" sz="1425" b="1" i="0" u="none" strike="noStrike" cap="none">
                <a:solidFill>
                  <a:srgbClr val="10B981"/>
                </a:solidFill>
                <a:latin typeface="Sora"/>
                <a:ea typeface="Sora"/>
                <a:cs typeface="Sora"/>
                <a:sym typeface="Sora"/>
              </a:rPr>
              <a:t>(Lead &amp; DB)</a:t>
            </a: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Architected the MySQL database schema, defined module boundaries, and managed overall project timeline.</a:t>
            </a:r>
            <a:endParaRPr/>
          </a:p>
        </p:txBody>
      </p:sp>
      <p:sp>
        <p:nvSpPr>
          <p:cNvPr id="220" name="Google Shape;220;p23"/>
          <p:cNvSpPr txBox="1"/>
          <p:nvPr/>
        </p:nvSpPr>
        <p:spPr>
          <a:xfrm>
            <a:off x="971550" y="3941415"/>
            <a:ext cx="449580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Member 2 </a:t>
            </a:r>
            <a:r>
              <a:rPr lang="en-US" sz="1425" b="1" i="0" u="none" strike="noStrike" cap="none">
                <a:solidFill>
                  <a:srgbClr val="10B981"/>
                </a:solidFill>
                <a:latin typeface="Sora"/>
                <a:ea typeface="Sora"/>
                <a:cs typeface="Sora"/>
                <a:sym typeface="Sora"/>
              </a:rPr>
              <a:t>(Backend)</a:t>
            </a: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Developed Django APIs, engineered the OTP authentication pipeline, and implemented rigorous subscription checks.</a:t>
            </a: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6724650" y="2425303"/>
            <a:ext cx="472059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385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Frontend &amp; Infrastructure</a:t>
            </a:r>
            <a:endParaRPr/>
          </a:p>
        </p:txBody>
      </p:sp>
      <p:sp>
        <p:nvSpPr>
          <p:cNvPr id="222" name="Google Shape;222;p23"/>
          <p:cNvSpPr txBox="1"/>
          <p:nvPr/>
        </p:nvSpPr>
        <p:spPr>
          <a:xfrm>
            <a:off x="6724650" y="2834878"/>
            <a:ext cx="4495800" cy="1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Member 3 </a:t>
            </a:r>
            <a:r>
              <a:rPr lang="en-US" sz="1425" b="1" i="0" u="none" strike="noStrike" cap="none">
                <a:solidFill>
                  <a:srgbClr val="10B981"/>
                </a:solidFill>
                <a:latin typeface="Sora"/>
                <a:ea typeface="Sora"/>
                <a:cs typeface="Sora"/>
                <a:sym typeface="Sora"/>
              </a:rPr>
              <a:t>(Frontend &amp; UX)</a:t>
            </a: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Designed the responsive dark-theme UI, built the unified media player components, and handled API data integration.</a:t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6724650" y="4230885"/>
            <a:ext cx="449580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Member 4 </a:t>
            </a:r>
            <a:r>
              <a:rPr lang="en-US" sz="1425" b="1" i="0" u="none" strike="noStrike" cap="none">
                <a:solidFill>
                  <a:srgbClr val="10B981"/>
                </a:solidFill>
                <a:latin typeface="Sora"/>
                <a:ea typeface="Sora"/>
                <a:cs typeface="Sora"/>
                <a:sym typeface="Sora"/>
              </a:rPr>
              <a:t>(Cloud Logic)</a:t>
            </a:r>
            <a:r>
              <a:rPr lang="en-US" sz="1425" b="1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Configured Cloudinary API webhooks, managed media upload pipelines, and ensured secure asset delivery.</a:t>
            </a:r>
            <a:endParaRPr/>
          </a:p>
        </p:txBody>
      </p:sp>
      <p:pic>
        <p:nvPicPr>
          <p:cNvPr id="224" name="Google Shape;224;p23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425303"/>
            <a:ext cx="242887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2425303"/>
            <a:ext cx="309562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3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Team Composition &amp; Roles</a:t>
            </a:r>
            <a:endParaRPr/>
          </a:p>
        </p:txBody>
      </p:sp>
      <p:pic>
        <p:nvPicPr>
          <p:cNvPr id="227" name="Google Shape;227;p23" descr="make it as landscape. put the tech lead at top centre. and remaining at bottom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475" y="0"/>
            <a:ext cx="12069000" cy="67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99629"/>
            <a:ext cx="5276850" cy="4068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799629"/>
            <a:ext cx="5276850" cy="406836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971550" y="2190154"/>
            <a:ext cx="472059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Storage &amp; Scalability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971550" y="2637829"/>
            <a:ext cx="4495800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EF4444"/>
                </a:solidFill>
                <a:latin typeface="Sora Medium"/>
                <a:ea typeface="Sora Medium"/>
                <a:cs typeface="Sora Medium"/>
                <a:sym typeface="Sora Medium"/>
              </a:rPr>
              <a:t>THE RISK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971550" y="3022550"/>
            <a:ext cx="4495800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Hosting heavy MP3/MP4 files locally could crash the server and rapidly deplete resources.</a:t>
            </a:r>
            <a:endParaRPr/>
          </a:p>
        </p:txBody>
      </p:sp>
      <p:sp>
        <p:nvSpPr>
          <p:cNvPr id="238" name="Google Shape;238;p24"/>
          <p:cNvSpPr txBox="1"/>
          <p:nvPr/>
        </p:nvSpPr>
        <p:spPr>
          <a:xfrm>
            <a:off x="971550" y="3791991"/>
            <a:ext cx="4495800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THE MITIGATION</a:t>
            </a:r>
            <a:endParaRPr/>
          </a:p>
        </p:txBody>
      </p:sp>
      <p:sp>
        <p:nvSpPr>
          <p:cNvPr id="239" name="Google Shape;239;p24"/>
          <p:cNvSpPr txBox="1"/>
          <p:nvPr/>
        </p:nvSpPr>
        <p:spPr>
          <a:xfrm>
            <a:off x="971550" y="4176712"/>
            <a:ext cx="4495800" cy="1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Completely migrated media storage to Cloudinary. This offloads bandwidth requirements and guarantees high-speed delivery regardless of traffic spikes.</a:t>
            </a:r>
            <a:endParaRPr/>
          </a:p>
        </p:txBody>
      </p:sp>
      <p:sp>
        <p:nvSpPr>
          <p:cNvPr id="240" name="Google Shape;240;p24"/>
          <p:cNvSpPr txBox="1"/>
          <p:nvPr/>
        </p:nvSpPr>
        <p:spPr>
          <a:xfrm>
            <a:off x="6724650" y="2190154"/>
            <a:ext cx="472059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Time &amp; Dependencies</a:t>
            </a:r>
            <a:endParaRPr/>
          </a:p>
        </p:txBody>
      </p:sp>
      <p:sp>
        <p:nvSpPr>
          <p:cNvPr id="241" name="Google Shape;241;p24"/>
          <p:cNvSpPr txBox="1"/>
          <p:nvPr/>
        </p:nvSpPr>
        <p:spPr>
          <a:xfrm>
            <a:off x="6724650" y="2637829"/>
            <a:ext cx="4495800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EF4444"/>
                </a:solidFill>
                <a:latin typeface="Sora Medium"/>
                <a:ea typeface="Sora Medium"/>
                <a:cs typeface="Sora Medium"/>
                <a:sym typeface="Sora Medium"/>
              </a:rPr>
              <a:t>THE RISK</a:t>
            </a:r>
            <a:endParaRPr/>
          </a:p>
        </p:txBody>
      </p:sp>
      <p:sp>
        <p:nvSpPr>
          <p:cNvPr id="242" name="Google Shape;242;p24"/>
          <p:cNvSpPr txBox="1"/>
          <p:nvPr/>
        </p:nvSpPr>
        <p:spPr>
          <a:xfrm>
            <a:off x="6724650" y="3022550"/>
            <a:ext cx="4495800" cy="57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Completing a unified streaming platform within a tight 10-day development sprint.</a:t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6724650" y="3791991"/>
            <a:ext cx="4495800" cy="28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10B981"/>
                </a:solidFill>
                <a:latin typeface="Sora Medium"/>
                <a:ea typeface="Sora Medium"/>
                <a:cs typeface="Sora Medium"/>
                <a:sym typeface="Sora Medium"/>
              </a:rPr>
              <a:t>THE MITIGATION</a:t>
            </a:r>
            <a:endParaRPr/>
          </a:p>
        </p:txBody>
      </p:sp>
      <p:sp>
        <p:nvSpPr>
          <p:cNvPr id="244" name="Google Shape;244;p24"/>
          <p:cNvSpPr txBox="1"/>
          <p:nvPr/>
        </p:nvSpPr>
        <p:spPr>
          <a:xfrm>
            <a:off x="6724650" y="4176712"/>
            <a:ext cx="4495800" cy="1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Divided responsibilities strictly among 4 team members based on the modular architecture. Conducted rigorous module-level testing before final integration.</a:t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Risk Management Strategy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1428750" y="1982390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10B981"/>
                </a:solidFill>
                <a:latin typeface="Sora SemiBold"/>
                <a:ea typeface="Sora SemiBold"/>
                <a:cs typeface="Sora SemiBold"/>
                <a:sym typeface="Sora SemiBold"/>
              </a:rPr>
              <a:t>Identity Protection: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OTP-based login via email/SMS mitigates brute-force credential stuffing and eliminates weak password vulnerabilities.</a:t>
            </a:r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1428750" y="2908101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10B981"/>
                </a:solidFill>
                <a:latin typeface="Sora SemiBold"/>
                <a:ea typeface="Sora SemiBold"/>
                <a:cs typeface="Sora SemiBold"/>
                <a:sym typeface="Sora SemiBold"/>
              </a:rPr>
              <a:t>Data Integrity: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Django's built-in ORM actively sanitizes all database inputs, strictly preventing SQL Injection attacks.</a:t>
            </a:r>
            <a:endParaRPr/>
          </a:p>
        </p:txBody>
      </p:sp>
      <p:sp>
        <p:nvSpPr>
          <p:cNvPr id="253" name="Google Shape;253;p25"/>
          <p:cNvSpPr txBox="1"/>
          <p:nvPr/>
        </p:nvSpPr>
        <p:spPr>
          <a:xfrm>
            <a:off x="1428750" y="3833812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10B981"/>
                </a:solidFill>
                <a:latin typeface="Sora SemiBold"/>
                <a:ea typeface="Sora SemiBold"/>
                <a:cs typeface="Sora SemiBold"/>
                <a:sym typeface="Sora SemiBold"/>
              </a:rPr>
              <a:t>Session Security: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Protected cookie configurations and CSRF tokens secure all POST requests across the content and payment modules.</a:t>
            </a:r>
            <a:endParaRPr/>
          </a:p>
        </p:txBody>
      </p:sp>
      <p:sp>
        <p:nvSpPr>
          <p:cNvPr id="254" name="Google Shape;254;p25"/>
          <p:cNvSpPr txBox="1"/>
          <p:nvPr/>
        </p:nvSpPr>
        <p:spPr>
          <a:xfrm>
            <a:off x="1428750" y="4759523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10B981"/>
                </a:solidFill>
                <a:latin typeface="Sora SemiBold"/>
                <a:ea typeface="Sora SemiBold"/>
                <a:cs typeface="Sora SemiBold"/>
                <a:sym typeface="Sora SemiBold"/>
              </a:rPr>
              <a:t>Asset Protection: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Media files in Cloudinary are delivered via obfuscated, expiring URLs to prevent unauthorized hotlinking and piracy of premium content.</a:t>
            </a:r>
            <a:endParaRPr/>
          </a:p>
        </p:txBody>
      </p:sp>
      <p:pic>
        <p:nvPicPr>
          <p:cNvPr id="255" name="Google Shape;255;p2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50" y="2015728"/>
            <a:ext cx="2381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2941439"/>
            <a:ext cx="2381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250" y="3867150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4792860"/>
            <a:ext cx="33337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Security Architecture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581025" y="1785937"/>
            <a:ext cx="527685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0" b="1" i="0" u="none" strike="noStrike" cap="none">
                <a:solidFill>
                  <a:srgbClr val="10B981"/>
                </a:solidFill>
                <a:latin typeface="Epilogue"/>
                <a:ea typeface="Epilogue"/>
                <a:cs typeface="Epilogue"/>
                <a:sym typeface="Epilogue"/>
              </a:rPr>
              <a:t>1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581025" y="3195637"/>
            <a:ext cx="52768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D4D4D8"/>
                </a:solidFill>
                <a:latin typeface="Sora SemiBold"/>
                <a:ea typeface="Sora SemiBold"/>
                <a:cs typeface="Sora SemiBold"/>
                <a:sym typeface="Sora SemiBold"/>
              </a:rPr>
              <a:t>UNIFIED SUBSCRIPTION</a:t>
            </a:r>
            <a:endParaRPr/>
          </a:p>
        </p:txBody>
      </p:sp>
      <p:sp>
        <p:nvSpPr>
          <p:cNvPr id="267" name="Google Shape;267;p26"/>
          <p:cNvSpPr txBox="1"/>
          <p:nvPr/>
        </p:nvSpPr>
        <p:spPr>
          <a:xfrm>
            <a:off x="581025" y="3833812"/>
            <a:ext cx="527685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50" b="1" i="0" u="none" strike="noStrike" cap="none">
                <a:solidFill>
                  <a:srgbClr val="3B82F6"/>
                </a:solidFill>
                <a:latin typeface="Epilogue"/>
                <a:ea typeface="Epilogue"/>
                <a:cs typeface="Epilogue"/>
                <a:sym typeface="Epilogue"/>
              </a:rPr>
              <a:t>100%</a:t>
            </a: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581025" y="5243512"/>
            <a:ext cx="527685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D4D4D8"/>
                </a:solidFill>
                <a:latin typeface="Sora SemiBold"/>
                <a:ea typeface="Sora SemiBold"/>
                <a:cs typeface="Sora SemiBold"/>
                <a:sym typeface="Sora SemiBold"/>
              </a:rPr>
              <a:t>CLOUD NATIVE</a:t>
            </a:r>
            <a:endParaRPr/>
          </a:p>
        </p:txBody>
      </p:sp>
      <p:sp>
        <p:nvSpPr>
          <p:cNvPr id="269" name="Google Shape;269;p26"/>
          <p:cNvSpPr txBox="1"/>
          <p:nvPr/>
        </p:nvSpPr>
        <p:spPr>
          <a:xfrm>
            <a:off x="6334125" y="1785937"/>
            <a:ext cx="554069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Predictable Growth Model</a:t>
            </a: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6334125" y="2185987"/>
            <a:ext cx="5276850" cy="86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If deployed commercially, operational expenses scale linearly with cloud hosting, database services, and Cloudinary storage plans.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6334125" y="3197274"/>
            <a:ext cx="5276850" cy="144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The revenue model centers on a single, tiered subscription plan. By offering both audio and video under one umbrella, Streamify drastically reduces customer acquisition costs and presents an irresistible value proposition to the consumer.</a:t>
            </a: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Financial Overview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6334125" y="2309217"/>
            <a:ext cx="554069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10B981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Driving User Engagement</a:t>
            </a:r>
            <a:endParaRPr/>
          </a:p>
        </p:txBody>
      </p:sp>
      <p:sp>
        <p:nvSpPr>
          <p:cNvPr id="279" name="Google Shape;279;p27"/>
          <p:cNvSpPr txBox="1"/>
          <p:nvPr/>
        </p:nvSpPr>
        <p:spPr>
          <a:xfrm>
            <a:off x="6334125" y="2756892"/>
            <a:ext cx="5276850" cy="1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Streamify fundamentally resolves the pain point of subscription fragmentation. Offering a unified content experience directly translates to higher user satisfaction and superior long-term retention rates.</a:t>
            </a:r>
            <a:endParaRPr/>
          </a:p>
        </p:txBody>
      </p:sp>
      <p:sp>
        <p:nvSpPr>
          <p:cNvPr id="280" name="Google Shape;280;p27"/>
          <p:cNvSpPr txBox="1"/>
          <p:nvPr/>
        </p:nvSpPr>
        <p:spPr>
          <a:xfrm>
            <a:off x="6334125" y="4057650"/>
            <a:ext cx="5276850" cy="115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Furthermore, our cloud-first architecture shifts the infrastructure burden, ensuring that as the user base expands, scaling remains both technically predictable and financially cost-efficient.</a:t>
            </a:r>
            <a:endParaRPr/>
          </a:p>
        </p:txBody>
      </p:sp>
      <p:sp>
        <p:nvSpPr>
          <p:cNvPr id="281" name="Google Shape;281;p27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ROI &amp; Business Impact</a:t>
            </a:r>
            <a:endParaRPr/>
          </a:p>
        </p:txBody>
      </p:sp>
      <p:pic>
        <p:nvPicPr>
          <p:cNvPr id="282" name="Google Shape;282;p27" descr="completely forget that previous theme. i need two people sitting in same room side by side. One enjoying music, one enjoying videos(series/movies)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00" y="1332875"/>
            <a:ext cx="4876800" cy="4876800"/>
          </a:xfrm>
          <a:prstGeom prst="rect">
            <a:avLst/>
          </a:prstGeom>
          <a:noFill/>
          <a:ln>
            <a:noFill/>
          </a:ln>
          <a:effectLst>
            <a:outerShdw blurRad="57150" dist="190500" dir="7620000" algn="bl" rotWithShape="0">
              <a:srgbClr val="D4D4D8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8"/>
          <p:cNvSpPr txBox="1"/>
          <p:nvPr/>
        </p:nvSpPr>
        <p:spPr>
          <a:xfrm>
            <a:off x="771525" y="1662112"/>
            <a:ext cx="534066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Conclusion</a:t>
            </a:r>
            <a:endParaRPr/>
          </a:p>
        </p:txBody>
      </p:sp>
      <p:sp>
        <p:nvSpPr>
          <p:cNvPr id="289" name="Google Shape;289;p28"/>
          <p:cNvSpPr txBox="1"/>
          <p:nvPr/>
        </p:nvSpPr>
        <p:spPr>
          <a:xfrm>
            <a:off x="771525" y="2471737"/>
            <a:ext cx="508635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Streamify successfully integrates music and video streaming into a secure, modular system within just a 10-day development cycle.</a:t>
            </a:r>
            <a:endParaRPr/>
          </a:p>
        </p:txBody>
      </p:sp>
      <p:sp>
        <p:nvSpPr>
          <p:cNvPr id="290" name="Google Shape;290;p28"/>
          <p:cNvSpPr txBox="1"/>
          <p:nvPr/>
        </p:nvSpPr>
        <p:spPr>
          <a:xfrm>
            <a:off x="771525" y="3671887"/>
            <a:ext cx="508635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It provides a highly scalable foundation equipped with cloud storage and subscription controls, perfectly positioning the platform for future AI personalization and commercial deployment.</a:t>
            </a:r>
            <a:endParaRPr/>
          </a:p>
        </p:txBody>
      </p:sp>
      <p:pic>
        <p:nvPicPr>
          <p:cNvPr id="291" name="Google Shape;291;p28" descr="portra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7875" y="149600"/>
            <a:ext cx="5202625" cy="670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81361"/>
            <a:ext cx="3486150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52925" y="2081361"/>
            <a:ext cx="3486150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2081361"/>
            <a:ext cx="3486150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300" y="2471886"/>
            <a:ext cx="71437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9"/>
          <p:cNvSpPr txBox="1"/>
          <p:nvPr/>
        </p:nvSpPr>
        <p:spPr>
          <a:xfrm>
            <a:off x="876300" y="3481536"/>
            <a:ext cx="1715214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Live Deployment</a:t>
            </a:r>
            <a:endParaRPr/>
          </a:p>
        </p:txBody>
      </p:sp>
      <p:sp>
        <p:nvSpPr>
          <p:cNvPr id="302" name="Google Shape;302;p29"/>
          <p:cNvSpPr txBox="1"/>
          <p:nvPr/>
        </p:nvSpPr>
        <p:spPr>
          <a:xfrm>
            <a:off x="876300" y="3833961"/>
            <a:ext cx="2895600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Migrate the application to a dedicated cloud hosting platform and integrate a live payment gateway for real-world subscription processing.</a:t>
            </a:r>
            <a:endParaRPr/>
          </a:p>
        </p:txBody>
      </p:sp>
      <p:pic>
        <p:nvPicPr>
          <p:cNvPr id="303" name="Google Shape;303;p2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48200" y="2471886"/>
            <a:ext cx="66675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/>
        </p:nvSpPr>
        <p:spPr>
          <a:xfrm>
            <a:off x="4648200" y="3481536"/>
            <a:ext cx="1835229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AI Enhancements</a:t>
            </a:r>
            <a:endParaRPr/>
          </a:p>
        </p:txBody>
      </p:sp>
      <p:sp>
        <p:nvSpPr>
          <p:cNvPr id="305" name="Google Shape;305;p29"/>
          <p:cNvSpPr txBox="1"/>
          <p:nvPr/>
        </p:nvSpPr>
        <p:spPr>
          <a:xfrm>
            <a:off x="4648200" y="3833961"/>
            <a:ext cx="2895600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Implement machine learning algorithms to provide personalized content recommendations based on user listening and viewing habits.</a:t>
            </a:r>
            <a:endParaRPr/>
          </a:p>
        </p:txBody>
      </p:sp>
      <p:pic>
        <p:nvPicPr>
          <p:cNvPr id="306" name="Google Shape;306;p2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20100" y="2471886"/>
            <a:ext cx="5715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9"/>
          <p:cNvSpPr txBox="1"/>
          <p:nvPr/>
        </p:nvSpPr>
        <p:spPr>
          <a:xfrm>
            <a:off x="8420100" y="3481536"/>
            <a:ext cx="224528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Ecosystem Expansion</a:t>
            </a:r>
            <a:endParaRPr/>
          </a:p>
        </p:txBody>
      </p:sp>
      <p:sp>
        <p:nvSpPr>
          <p:cNvPr id="308" name="Google Shape;308;p29"/>
          <p:cNvSpPr txBox="1"/>
          <p:nvPr/>
        </p:nvSpPr>
        <p:spPr>
          <a:xfrm>
            <a:off x="8420100" y="3833961"/>
            <a:ext cx="2895600" cy="975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Develop dedicated iOS and Android mobile applications, integrate global CDNs, and build advanced analytics dashboards for creators.</a:t>
            </a:r>
            <a:endParaRPr/>
          </a:p>
        </p:txBody>
      </p:sp>
      <p:pic>
        <p:nvPicPr>
          <p:cNvPr id="309" name="Google Shape;309;p2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9175" y="2652861"/>
            <a:ext cx="4286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91075" y="265286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562975" y="2652861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Future Roadmap &amp; Next Steps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49" y="4255740"/>
            <a:ext cx="572452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0"/>
          <p:cNvSpPr txBox="1"/>
          <p:nvPr/>
        </p:nvSpPr>
        <p:spPr>
          <a:xfrm>
            <a:off x="305276" y="2068859"/>
            <a:ext cx="11581447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10B981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Questions?</a:t>
            </a:r>
            <a:endParaRPr/>
          </a:p>
        </p:txBody>
      </p:sp>
      <p:sp>
        <p:nvSpPr>
          <p:cNvPr id="320" name="Google Shape;320;p30"/>
          <p:cNvSpPr txBox="1"/>
          <p:nvPr/>
        </p:nvSpPr>
        <p:spPr>
          <a:xfrm>
            <a:off x="581025" y="3240434"/>
            <a:ext cx="11029950" cy="39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Thank you for your time and attention.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771525" y="1500187"/>
            <a:ext cx="534066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Executive Summary</a:t>
            </a:r>
            <a:endParaRPr/>
          </a:p>
        </p:txBody>
      </p:sp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125" y="9525"/>
            <a:ext cx="5848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771525" y="2309812"/>
            <a:ext cx="508635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Streamify is a unified web-based platform bridging the gap between music and video streaming. By consolidating services, it eliminates the need for multiple subscriptions.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771525" y="3833812"/>
            <a:ext cx="508635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The system leverages Django, MySQL, and Cloudinary to deliver a modular, production-ready SaaS prototype that solves severe media fragmentation.</a:t>
            </a:r>
            <a:endParaRPr/>
          </a:p>
        </p:txBody>
      </p:sp>
      <p:pic>
        <p:nvPicPr>
          <p:cNvPr id="97" name="Google Shape;97;p14" descr="Streamify is a unified web-based platform bridging the gap between music and video streaming. By consolidating services, it eliminates the need for multiple subscriptions.&#10;The system leverages Django, MySQL, and Cloudinary to deliver a modular, production-ready SaaS prototype that solves severe media fragmentation.&#10;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2200" y="9525"/>
            <a:ext cx="60798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descr="remove the neno theme completely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200" y="252400"/>
            <a:ext cx="6079800" cy="66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791890"/>
            <a:ext cx="5276850" cy="278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34125" y="1791890"/>
            <a:ext cx="5276850" cy="27808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581025" y="5001369"/>
            <a:ext cx="110299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The Streamify Solution:</a:t>
            </a:r>
            <a:r>
              <a:rPr lang="en-US" sz="1800" b="0" i="0" u="none" strike="noStrike" cap="none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Consolidate the media experience. 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One login. One payment. Infinite entertainment.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971550" y="2182415"/>
            <a:ext cx="472059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10B981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Subscription Fatigue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971550" y="2591990"/>
            <a:ext cx="449580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 dirty="0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Modern users are burdened by the rising costs of maintaining separate subscriptions for Spotify, Apple Music, Netflix, and Hulu. The cumulative monthly expense frequently exceeds </a:t>
            </a:r>
            <a:r>
              <a:rPr lang="en-US" sz="1425" dirty="0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Rs. 100</a:t>
            </a:r>
            <a:r>
              <a:rPr lang="en-US" sz="1425" b="0" i="0" u="none" strike="noStrike" cap="none" dirty="0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0 for standard media consumption.</a:t>
            </a:r>
            <a:endParaRPr dirty="0"/>
          </a:p>
        </p:txBody>
      </p:sp>
      <p:sp>
        <p:nvSpPr>
          <p:cNvPr id="109" name="Google Shape;109;p15"/>
          <p:cNvSpPr txBox="1"/>
          <p:nvPr/>
        </p:nvSpPr>
        <p:spPr>
          <a:xfrm>
            <a:off x="6724650" y="2182415"/>
            <a:ext cx="472059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75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0" i="0" u="none" strike="noStrike" cap="none">
                <a:solidFill>
                  <a:srgbClr val="10B981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Context Switching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6724650" y="2591990"/>
            <a:ext cx="4495800" cy="144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25" b="0" i="0" u="none" strike="noStrike" cap="none" dirty="0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Constantly switching between completely different user interfaces to transition from listening to music to watching a video interrupts the user experience, causing friction and lowering overall platform retention.</a:t>
            </a:r>
            <a:endParaRPr dirty="0"/>
          </a:p>
        </p:txBody>
      </p:sp>
      <p:pic>
        <p:nvPicPr>
          <p:cNvPr id="111" name="Google Shape;111;p15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1550" y="2182415"/>
            <a:ext cx="242887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24650" y="2182415"/>
            <a:ext cx="242887" cy="2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The Problem: Media Fragmentation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1428750" y="1519535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Secure Authentication: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Implement robust, OTP-based login systems to guarantee data privacy and user security.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1428750" y="2445246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Unified Streaming: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Ensure the successful, buffer-free delivery of both high-quality audio and video formats.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1428750" y="3370957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Subscription Validation: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Deploy strict access controls, verifying active subscriptions prior to granting premium content access.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428750" y="4296667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Cloud-Based Scalability: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Utilize Cloudinary media storage to unburden local infrastructure and ensure rapid, scalable asset delivery.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428750" y="5222378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Modular Architecture: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Build a maintainable, modern SaaS framework designed for iterative expansion and future commercialization.</a:t>
            </a:r>
            <a:endParaRPr/>
          </a:p>
        </p:txBody>
      </p:sp>
      <p:pic>
        <p:nvPicPr>
          <p:cNvPr id="124" name="Google Shape;124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50" y="1552872"/>
            <a:ext cx="2667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2478583"/>
            <a:ext cx="2000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250" y="3404294"/>
            <a:ext cx="3048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4330005"/>
            <a:ext cx="3333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7250" y="5255716"/>
            <a:ext cx="304800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Business Objectives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771525" y="1662112"/>
            <a:ext cx="534066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System Architecture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771525" y="2471725"/>
            <a:ext cx="103659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Streamify utilizes a robust layered architecture dividing the backend into independent modules: Users, Content, Playlists, and Subscriptions.</a:t>
            </a:r>
            <a:endParaRPr/>
          </a:p>
        </p:txBody>
      </p:sp>
      <p:sp>
        <p:nvSpPr>
          <p:cNvPr id="137" name="Google Shape;137;p17"/>
          <p:cNvSpPr txBox="1"/>
          <p:nvPr/>
        </p:nvSpPr>
        <p:spPr>
          <a:xfrm>
            <a:off x="771525" y="3316875"/>
            <a:ext cx="105720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rgbClr val="A1A1AA"/>
              </a:solidFill>
              <a:latin typeface="Sora"/>
              <a:ea typeface="Sora"/>
              <a:cs typeface="Sora"/>
              <a:sym typeface="Sora"/>
            </a:endParaRPr>
          </a:p>
          <a:p>
            <a:pPr marL="0" marR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Media files are stored in Cloudinary, leveraging their platform for optimized delivery, global content distribution, and advanced image/video manipulation capabilities. Meanwhile, all structured metadata, including user data, content descriptions, and indexing information, resides in a highly available MySQL database cluster. This cloud-first deployment model, utilizing specialized services for content and data, ensures high availability, fault tolerance, and seamless scaling to meet enterprise-level demands for performance and reliability.</a:t>
            </a:r>
            <a:endParaRPr sz="1500">
              <a:solidFill>
                <a:srgbClr val="A1A1AA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 title="ChatGPT Image Feb 22, 2026, 11_45_15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755476" cy="65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81361"/>
            <a:ext cx="2543175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9950" y="2081361"/>
            <a:ext cx="2543175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2081361"/>
            <a:ext cx="2543175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67800" y="2081361"/>
            <a:ext cx="2543175" cy="3504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6300" y="2471886"/>
            <a:ext cx="5715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876300" y="3481536"/>
            <a:ext cx="1195149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Frontend UI</a:t>
            </a:r>
            <a:endParaRPr/>
          </a:p>
        </p:txBody>
      </p:sp>
      <p:sp>
        <p:nvSpPr>
          <p:cNvPr id="154" name="Google Shape;154;p19"/>
          <p:cNvSpPr txBox="1"/>
          <p:nvPr/>
        </p:nvSpPr>
        <p:spPr>
          <a:xfrm>
            <a:off x="876300" y="3833961"/>
            <a:ext cx="1952625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HTML5, CSS3, &amp; JS. Ensuring a lightweight, highly responsive, and cross-browser compatible interface.</a:t>
            </a:r>
            <a:endParaRPr/>
          </a:p>
        </p:txBody>
      </p:sp>
      <p:pic>
        <p:nvPicPr>
          <p:cNvPr id="155" name="Google Shape;155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05225" y="2471886"/>
            <a:ext cx="6191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3705225" y="3481536"/>
            <a:ext cx="14701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Backend Core</a:t>
            </a:r>
            <a:endParaRPr/>
          </a:p>
        </p:txBody>
      </p:sp>
      <p:sp>
        <p:nvSpPr>
          <p:cNvPr id="157" name="Google Shape;157;p19"/>
          <p:cNvSpPr txBox="1"/>
          <p:nvPr/>
        </p:nvSpPr>
        <p:spPr>
          <a:xfrm>
            <a:off x="3705225" y="3833961"/>
            <a:ext cx="1952625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Python with Django. Provides robust ORM, built-in security features, and rapid API capabilities.</a:t>
            </a:r>
            <a:endParaRPr/>
          </a:p>
        </p:txBody>
      </p:sp>
      <p:pic>
        <p:nvPicPr>
          <p:cNvPr id="158" name="Google Shape;158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4150" y="2471886"/>
            <a:ext cx="619125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9"/>
          <p:cNvSpPr txBox="1"/>
          <p:nvPr/>
        </p:nvSpPr>
        <p:spPr>
          <a:xfrm>
            <a:off x="6534150" y="3481536"/>
            <a:ext cx="102012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Database</a:t>
            </a:r>
            <a:endParaRPr/>
          </a:p>
        </p:txBody>
      </p:sp>
      <p:sp>
        <p:nvSpPr>
          <p:cNvPr id="160" name="Google Shape;160;p19"/>
          <p:cNvSpPr txBox="1"/>
          <p:nvPr/>
        </p:nvSpPr>
        <p:spPr>
          <a:xfrm>
            <a:off x="6534150" y="3833961"/>
            <a:ext cx="1952625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MySQL. Enforces strict relational integrity for critical data structures like users, tiers, and playlists.</a:t>
            </a:r>
            <a:endParaRPr/>
          </a:p>
        </p:txBody>
      </p:sp>
      <p:pic>
        <p:nvPicPr>
          <p:cNvPr id="161" name="Google Shape;161;p19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363075" y="2471886"/>
            <a:ext cx="762000" cy="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9363075" y="3481536"/>
            <a:ext cx="1485185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Epilogue Medium"/>
                <a:ea typeface="Epilogue Medium"/>
                <a:cs typeface="Epilogue Medium"/>
                <a:sym typeface="Epilogue Medium"/>
              </a:rPr>
              <a:t>Cloud Storage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9363075" y="3833961"/>
            <a:ext cx="1952625" cy="1218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Cloudinary integration handles heavy media streaming, providing automated CDN delivery and asset optimization.</a:t>
            </a:r>
            <a:endParaRPr/>
          </a:p>
        </p:txBody>
      </p:sp>
      <p:pic>
        <p:nvPicPr>
          <p:cNvPr id="164" name="Google Shape;164;p19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19175" y="2652861"/>
            <a:ext cx="2857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48100" y="2652861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 descr="image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677025" y="2652861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 descr="imag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505950" y="2652861"/>
            <a:ext cx="4762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Technology Stack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 descr="Beautify this slid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625" y="0"/>
            <a:ext cx="122872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B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1428750" y="1982390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Frictionless Onboarding: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Users register via an encrypted OTP system. No complex passwords to remember, drastically reducing drop-off rates during account creation.</a:t>
            </a:r>
            <a:endParaRPr/>
          </a:p>
        </p:txBody>
      </p:sp>
      <p:sp>
        <p:nvSpPr>
          <p:cNvPr id="180" name="Google Shape;180;p21"/>
          <p:cNvSpPr txBox="1"/>
          <p:nvPr/>
        </p:nvSpPr>
        <p:spPr>
          <a:xfrm>
            <a:off x="1428750" y="2908101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Subscription Activation: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The system verifies payment records dynamically. Once approved, the unified dashboard unlocks, removing all media format restrictions instantly.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1428750" y="3833812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Cross-Media Discovery: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Users utilize the global search bar to simultaneously query the MySQL database for both trending music artists and cinematic video releases.</a:t>
            </a: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1428750" y="4759523"/>
            <a:ext cx="9906000" cy="63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5" b="0" i="0" u="none" strike="noStrike" cap="none">
                <a:solidFill>
                  <a:srgbClr val="FFFFFF"/>
                </a:solidFill>
                <a:latin typeface="Sora SemiBold"/>
                <a:ea typeface="Sora SemiBold"/>
                <a:cs typeface="Sora SemiBold"/>
                <a:sym typeface="Sora SemiBold"/>
              </a:rPr>
              <a:t>Seamless Consumption:</a:t>
            </a:r>
            <a:r>
              <a:rPr lang="en-US" sz="1575" b="0" i="0" u="none" strike="noStrike" cap="none">
                <a:solidFill>
                  <a:srgbClr val="A1A1AA"/>
                </a:solidFill>
                <a:latin typeface="Sora"/>
                <a:ea typeface="Sora"/>
                <a:cs typeface="Sora"/>
                <a:sym typeface="Sora"/>
              </a:rPr>
              <a:t> Cloudinary serves the requested MP3 or MP4 file via optimized CDN links, ensuring buffer-free playback regardless of the user's location.</a:t>
            </a:r>
            <a:endParaRPr/>
          </a:p>
        </p:txBody>
      </p:sp>
      <p:pic>
        <p:nvPicPr>
          <p:cNvPr id="183" name="Google Shape;183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7250" y="2015728"/>
            <a:ext cx="1333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0" y="2941439"/>
            <a:ext cx="171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7250" y="3867150"/>
            <a:ext cx="1714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7250" y="4792860"/>
            <a:ext cx="20002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581025" y="581025"/>
            <a:ext cx="11581447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i="0" u="none" strike="noStrike" cap="none">
                <a:solidFill>
                  <a:srgbClr val="FFFFFF"/>
                </a:solidFill>
                <a:latin typeface="Epilogue SemiBold"/>
                <a:ea typeface="Epilogue SemiBold"/>
                <a:cs typeface="Epilogue SemiBold"/>
                <a:sym typeface="Epilogue SemiBold"/>
              </a:rPr>
              <a:t>The Unified User Journey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Microsoft Office PowerPoint</Application>
  <PresentationFormat>Widescreen</PresentationFormat>
  <Paragraphs>96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Epilogue Medium</vt:lpstr>
      <vt:lpstr>Epilogue</vt:lpstr>
      <vt:lpstr>Calibri</vt:lpstr>
      <vt:lpstr>Sora Medium</vt:lpstr>
      <vt:lpstr>Sora SemiBold</vt:lpstr>
      <vt:lpstr>Sora</vt:lpstr>
      <vt:lpstr>Epilogue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Dheeraj ..</cp:lastModifiedBy>
  <cp:revision>1</cp:revision>
  <dcterms:modified xsi:type="dcterms:W3CDTF">2026-02-22T18:19:40Z</dcterms:modified>
</cp:coreProperties>
</file>